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304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</p:sldIdLst>
  <p:sldSz cx="10972800" cy="6172200"/>
  <p:notesSz cx="7010400" cy="9296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oto Sans Symbols" panose="020B0604020202020204" charset="0"/>
      <p:regular r:id="rId19"/>
      <p:bold r:id="rId20"/>
      <p:italic r:id="rId21"/>
      <p:boldItalic r:id="rId22"/>
    </p:embeddedFont>
    <p:embeddedFont>
      <p:font typeface="Pacifico" panose="020B0604020202020204" charset="0"/>
      <p:regular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F3637E-882C-4612-8119-BCA0FA04F984}">
  <a:tblStyle styleId="{0BF3637E-882C-4612-8119-BCA0FA04F984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F4F9B2-BD9C-4ACF-BDDB-28CE89CE1167}" styleName="Table_1">
    <a:wholeTbl>
      <a:tcTxStyle b="off" i="off">
        <a:font>
          <a:latin typeface="Trebuchet MS"/>
          <a:ea typeface="Trebuchet MS"/>
          <a:cs typeface="Trebuchet MS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1C7D19-FE8B-40DB-B740-7661BBF1F48A}" styleName="Table_2">
    <a:wholeTbl>
      <a:tcTxStyle b="off" i="off">
        <a:font>
          <a:latin typeface="Trebuchet MS"/>
          <a:ea typeface="Trebuchet MS"/>
          <a:cs typeface="Trebuchet MS"/>
        </a:font>
        <a:schemeClr val="lt1"/>
      </a:tcTxStyle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dk2"/>
      </a:tcTxStyle>
      <a:tcStyle>
        <a:tcBdr/>
        <a:fill>
          <a:solidFill>
            <a:schemeClr val="l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8ED46-BCFB-4B95-8118-5FFCF8DE690B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>
        <p:scale>
          <a:sx n="74" d="100"/>
          <a:sy n="74" d="100"/>
        </p:scale>
        <p:origin x="1282" y="29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/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4f7bb4cdbd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g4f7bb4cd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f7bb4cdbd_0_20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g4f7bb4cdbd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4f7bb4cdb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4f7bb4cdbd_0_2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g4f7bb4cdbd_0_22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4f7bb4cdbd_0_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g4f7bb4cdb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4f7bb4cdbd_0_3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g4f7bb4cdb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4f7bb4cdbd_0_7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g4f7bb4cdb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4f7bb4cdbd_0_7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g4f7bb4cdb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4f7bb4cdbd_0_1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g4f7bb4cdb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4f7bb4cdbd_0_1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g4f7bb4cdb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4f7bb4cdbd_0_17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g4f7bb4cdb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4f7bb4cdbd_0_8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g4f7bb4cdb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680" b="-553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rot="10800000" flipH="1">
            <a:off x="0" y="229699"/>
            <a:ext cx="10972800" cy="59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37" y="3902417"/>
            <a:ext cx="3232858" cy="113274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Subtitle, and Content with CONFIDENTIAL">
  <p:cSld name="Title, Subtitle, and Content with CONFIDENTIAL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680" b="-553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Subtitle, and Two Content">
  <p:cSld name="Title, Subtitle, and Two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98348" y="2111661"/>
            <a:ext cx="4945063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5529390" y="2111661"/>
            <a:ext cx="4945062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3"/>
          </p:nvPr>
        </p:nvSpPr>
        <p:spPr>
          <a:xfrm>
            <a:off x="498348" y="118056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8" y="5785419"/>
            <a:ext cx="580688" cy="2063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tcwang0509.github.io/pix2pixH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E5D3-A545-43AD-914E-2ADF9D800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RECAP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9337C-8809-4116-ACC5-4AF1E35C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715" y="1136849"/>
            <a:ext cx="4770942" cy="4653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27C3B9-FC9D-4FF0-88A6-85CB15CE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92" y="1296998"/>
            <a:ext cx="4649891" cy="4653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191332-2202-4DA8-81DC-D1A19ACA8E5E}"/>
              </a:ext>
            </a:extLst>
          </p:cNvPr>
          <p:cNvSpPr txBox="1"/>
          <p:nvPr/>
        </p:nvSpPr>
        <p:spPr>
          <a:xfrm>
            <a:off x="1875294" y="1252157"/>
            <a:ext cx="2515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pct_anomalies</a:t>
            </a:r>
            <a:r>
              <a:rPr lang="en-US" dirty="0"/>
              <a:t> = 0.01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31F195-1CA3-499F-969E-58C038AE7AF3}"/>
              </a:ext>
            </a:extLst>
          </p:cNvPr>
          <p:cNvSpPr txBox="1"/>
          <p:nvPr/>
        </p:nvSpPr>
        <p:spPr>
          <a:xfrm>
            <a:off x="6950990" y="1120689"/>
            <a:ext cx="2515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pct_anomalies</a:t>
            </a:r>
            <a:r>
              <a:rPr lang="en-US" dirty="0"/>
              <a:t> = 0.05</a:t>
            </a:r>
          </a:p>
        </p:txBody>
      </p:sp>
    </p:spTree>
    <p:extLst>
      <p:ext uri="{BB962C8B-B14F-4D97-AF65-F5344CB8AC3E}">
        <p14:creationId xmlns:p14="http://schemas.microsoft.com/office/powerpoint/2010/main" val="303452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8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ANOMALY DETECTION</a:t>
            </a:r>
            <a:endParaRPr/>
          </a:p>
        </p:txBody>
      </p:sp>
      <p:grpSp>
        <p:nvGrpSpPr>
          <p:cNvPr id="1748" name="Google Shape;1748;p82"/>
          <p:cNvGrpSpPr/>
          <p:nvPr/>
        </p:nvGrpSpPr>
        <p:grpSpPr>
          <a:xfrm>
            <a:off x="2929300" y="1441475"/>
            <a:ext cx="5114200" cy="4272450"/>
            <a:chOff x="5218125" y="1412475"/>
            <a:chExt cx="5114200" cy="4272450"/>
          </a:xfrm>
        </p:grpSpPr>
        <p:pic>
          <p:nvPicPr>
            <p:cNvPr id="1749" name="Google Shape;1749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18125" y="1412475"/>
              <a:ext cx="5114200" cy="427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0" name="Google Shape;1750;p82"/>
            <p:cNvSpPr/>
            <p:nvPr/>
          </p:nvSpPr>
          <p:spPr>
            <a:xfrm>
              <a:off x="6400075" y="3202125"/>
              <a:ext cx="2126700" cy="1140900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Discriminator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  <p:graphicFrame>
        <p:nvGraphicFramePr>
          <p:cNvPr id="1751" name="Google Shape;1751;p82"/>
          <p:cNvGraphicFramePr/>
          <p:nvPr/>
        </p:nvGraphicFramePr>
        <p:xfrm>
          <a:off x="760051" y="2574372"/>
          <a:ext cx="1548975" cy="2316550"/>
        </p:xfrm>
        <a:graphic>
          <a:graphicData uri="http://schemas.openxmlformats.org/drawingml/2006/table">
            <a:tbl>
              <a:tblPr>
                <a:noFill/>
                <a:tableStyleId>{6B1C7D19-FE8B-40DB-B740-7661BBF1F48A}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duration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0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215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service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http (1)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flag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SF (1)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215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6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dst_host_srv_rerror_rate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0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52" name="Google Shape;1752;p82"/>
          <p:cNvSpPr/>
          <p:nvPr/>
        </p:nvSpPr>
        <p:spPr>
          <a:xfrm>
            <a:off x="760062" y="2164997"/>
            <a:ext cx="15612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Test Point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82"/>
          <p:cNvSpPr/>
          <p:nvPr/>
        </p:nvSpPr>
        <p:spPr>
          <a:xfrm>
            <a:off x="8970850" y="3565950"/>
            <a:ext cx="1036500" cy="53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P = 0.95</a:t>
            </a:r>
            <a:endParaRPr/>
          </a:p>
        </p:txBody>
      </p:sp>
      <p:cxnSp>
        <p:nvCxnSpPr>
          <p:cNvPr id="1754" name="Google Shape;1754;p82"/>
          <p:cNvCxnSpPr>
            <a:endCxn id="1750" idx="1"/>
          </p:cNvCxnSpPr>
          <p:nvPr/>
        </p:nvCxnSpPr>
        <p:spPr>
          <a:xfrm>
            <a:off x="2334050" y="3792575"/>
            <a:ext cx="1777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5" name="Google Shape;1755;p82"/>
          <p:cNvCxnSpPr>
            <a:stCxn id="1750" idx="3"/>
            <a:endCxn id="1753" idx="1"/>
          </p:cNvCxnSpPr>
          <p:nvPr/>
        </p:nvCxnSpPr>
        <p:spPr>
          <a:xfrm>
            <a:off x="6237950" y="3801575"/>
            <a:ext cx="2733000" cy="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6" name="Google Shape;1756;p82"/>
          <p:cNvSpPr txBox="1"/>
          <p:nvPr/>
        </p:nvSpPr>
        <p:spPr>
          <a:xfrm>
            <a:off x="9122550" y="3112650"/>
            <a:ext cx="15489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Normal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8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ANOMALY DETECTION</a:t>
            </a:r>
            <a:endParaRPr/>
          </a:p>
        </p:txBody>
      </p:sp>
      <p:grpSp>
        <p:nvGrpSpPr>
          <p:cNvPr id="1762" name="Google Shape;1762;p83"/>
          <p:cNvGrpSpPr/>
          <p:nvPr/>
        </p:nvGrpSpPr>
        <p:grpSpPr>
          <a:xfrm>
            <a:off x="2929300" y="1441475"/>
            <a:ext cx="5114200" cy="4272450"/>
            <a:chOff x="5218125" y="1412475"/>
            <a:chExt cx="5114200" cy="4272450"/>
          </a:xfrm>
        </p:grpSpPr>
        <p:pic>
          <p:nvPicPr>
            <p:cNvPr id="1763" name="Google Shape;1763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18125" y="1412475"/>
              <a:ext cx="5114200" cy="427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4" name="Google Shape;1764;p83"/>
            <p:cNvSpPr/>
            <p:nvPr/>
          </p:nvSpPr>
          <p:spPr>
            <a:xfrm>
              <a:off x="6400075" y="3202125"/>
              <a:ext cx="2126700" cy="1140900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Discriminator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  <p:graphicFrame>
        <p:nvGraphicFramePr>
          <p:cNvPr id="1765" name="Google Shape;1765;p83"/>
          <p:cNvGraphicFramePr/>
          <p:nvPr/>
        </p:nvGraphicFramePr>
        <p:xfrm>
          <a:off x="760051" y="2574372"/>
          <a:ext cx="1548975" cy="2316550"/>
        </p:xfrm>
        <a:graphic>
          <a:graphicData uri="http://schemas.openxmlformats.org/drawingml/2006/table">
            <a:tbl>
              <a:tblPr>
                <a:noFill/>
                <a:tableStyleId>{6B1C7D19-FE8B-40DB-B740-7661BBF1F48A}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duration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99999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3239862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service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5454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flag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SF (1)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215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6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dst_host_srv_rerror_rate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0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66" name="Google Shape;1766;p83"/>
          <p:cNvSpPr/>
          <p:nvPr/>
        </p:nvSpPr>
        <p:spPr>
          <a:xfrm>
            <a:off x="760062" y="2164997"/>
            <a:ext cx="15612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US" sz="1800">
                <a:solidFill>
                  <a:schemeClr val="lt1"/>
                </a:solidFill>
              </a:rPr>
              <a:t> </a:t>
            </a: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 point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83"/>
          <p:cNvSpPr/>
          <p:nvPr/>
        </p:nvSpPr>
        <p:spPr>
          <a:xfrm>
            <a:off x="8970850" y="3565950"/>
            <a:ext cx="1036500" cy="531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P = 0.33</a:t>
            </a:r>
            <a:endParaRPr/>
          </a:p>
        </p:txBody>
      </p:sp>
      <p:cxnSp>
        <p:nvCxnSpPr>
          <p:cNvPr id="1768" name="Google Shape;1768;p83"/>
          <p:cNvCxnSpPr>
            <a:endCxn id="1764" idx="1"/>
          </p:cNvCxnSpPr>
          <p:nvPr/>
        </p:nvCxnSpPr>
        <p:spPr>
          <a:xfrm>
            <a:off x="2334050" y="3792575"/>
            <a:ext cx="1777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9" name="Google Shape;1769;p83"/>
          <p:cNvCxnSpPr>
            <a:stCxn id="1764" idx="3"/>
            <a:endCxn id="1767" idx="1"/>
          </p:cNvCxnSpPr>
          <p:nvPr/>
        </p:nvCxnSpPr>
        <p:spPr>
          <a:xfrm>
            <a:off x="6237950" y="3801575"/>
            <a:ext cx="2733000" cy="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0" name="Google Shape;1770;p83"/>
          <p:cNvSpPr txBox="1"/>
          <p:nvPr/>
        </p:nvSpPr>
        <p:spPr>
          <a:xfrm>
            <a:off x="9046700" y="3112650"/>
            <a:ext cx="15489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Anomaly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8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3 WALKTHROUGH</a:t>
            </a:r>
            <a:endParaRPr/>
          </a:p>
        </p:txBody>
      </p:sp>
      <p:pic>
        <p:nvPicPr>
          <p:cNvPr id="1777" name="Google Shape;1777;p8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8516" y="1353350"/>
            <a:ext cx="6878971" cy="410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74"/>
          <p:cNvSpPr txBox="1">
            <a:spLocks noGrp="1"/>
          </p:cNvSpPr>
          <p:nvPr>
            <p:ph type="title"/>
          </p:nvPr>
        </p:nvSpPr>
        <p:spPr>
          <a:xfrm>
            <a:off x="527944" y="3851659"/>
            <a:ext cx="99201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>
                <a:solidFill>
                  <a:schemeClr val="lt1"/>
                </a:solidFill>
              </a:rPr>
            </a:br>
            <a:r>
              <a:rPr lang="en-US"/>
              <a:t>LAB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/>
              <a:t>3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>
                <a:solidFill>
                  <a:schemeClr val="lt1"/>
                </a:solidFill>
              </a:rPr>
            </a:br>
            <a:r>
              <a:rPr lang="en-US"/>
              <a:t>WHAT IF YOU HAD NO IDEA WHAT YOUR ANOMALIES ARE GOING TO LOOK LIKE? </a:t>
            </a:r>
            <a:endParaRPr b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75"/>
          <p:cNvSpPr txBox="1">
            <a:spLocks noGrp="1"/>
          </p:cNvSpPr>
          <p:nvPr>
            <p:ph type="title"/>
          </p:nvPr>
        </p:nvSpPr>
        <p:spPr>
          <a:xfrm>
            <a:off x="527944" y="3851634"/>
            <a:ext cx="99201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>
                <a:solidFill>
                  <a:schemeClr val="lt1"/>
                </a:solidFill>
              </a:rPr>
            </a:br>
            <a:r>
              <a:rPr lang="en-US"/>
              <a:t>LAB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/>
              <a:t>3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>
                <a:solidFill>
                  <a:schemeClr val="lt1"/>
                </a:solidFill>
              </a:rPr>
            </a:br>
            <a:r>
              <a:rPr lang="en-US"/>
              <a:t>(OR)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DATA DOES NOT FOLLOW A GAUSSIAN DISTRIBUTION? </a:t>
            </a:r>
            <a:endParaRPr b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7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GENERATIVE ADVERSARIAL NETWORKS</a:t>
            </a:r>
            <a:endParaRPr/>
          </a:p>
        </p:txBody>
      </p:sp>
      <p:pic>
        <p:nvPicPr>
          <p:cNvPr id="1672" name="Google Shape;1672;p7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475" y="2288375"/>
            <a:ext cx="6030425" cy="25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76"/>
          <p:cNvSpPr txBox="1">
            <a:spLocks noGrp="1"/>
          </p:cNvSpPr>
          <p:nvPr>
            <p:ph type="body" idx="4294967295"/>
          </p:nvPr>
        </p:nvSpPr>
        <p:spPr>
          <a:xfrm>
            <a:off x="0" y="1698838"/>
            <a:ext cx="5394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A generative model that learns to generate samples that have the same characteristics as the samples in the dataset.</a:t>
            </a:r>
            <a:endParaRPr sz="1600" dirty="0"/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The Generator, `G`, produces fake samples</a:t>
            </a:r>
            <a:endParaRPr sz="1600" dirty="0"/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The discriminator, ‘D’, receives samples from both G and the dataset.</a:t>
            </a:r>
            <a:endParaRPr sz="1600" dirty="0"/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During Training: The generator tries to fool the discriminator by outputting values that resemble real data and the discriminator tries to become better at distinguishing between the real and fake data.</a:t>
            </a:r>
            <a:endParaRPr sz="1600"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endParaRPr sz="1600" dirty="0"/>
          </a:p>
          <a:p>
            <a:pPr marL="342900" lvl="0" indent="-2413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7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GAN APPLICATIONS</a:t>
            </a:r>
            <a:endParaRPr/>
          </a:p>
        </p:txBody>
      </p:sp>
      <p:pic>
        <p:nvPicPr>
          <p:cNvPr id="1679" name="Google Shape;1679;p7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000" y="1252213"/>
            <a:ext cx="4304450" cy="20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7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349" y="1301013"/>
            <a:ext cx="3682850" cy="21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7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9439" y="3502488"/>
            <a:ext cx="3460762" cy="2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7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45" y="3664020"/>
            <a:ext cx="6077850" cy="17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77"/>
          <p:cNvSpPr txBox="1"/>
          <p:nvPr/>
        </p:nvSpPr>
        <p:spPr>
          <a:xfrm>
            <a:off x="3151650" y="5314000"/>
            <a:ext cx="986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pix2pixHD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7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THE GAN</a:t>
            </a:r>
            <a:endParaRPr/>
          </a:p>
        </p:txBody>
      </p:sp>
      <p:graphicFrame>
        <p:nvGraphicFramePr>
          <p:cNvPr id="1689" name="Google Shape;1689;p78"/>
          <p:cNvGraphicFramePr/>
          <p:nvPr/>
        </p:nvGraphicFramePr>
        <p:xfrm>
          <a:off x="1583949" y="2467299"/>
          <a:ext cx="1548975" cy="2316550"/>
        </p:xfrm>
        <a:graphic>
          <a:graphicData uri="http://schemas.openxmlformats.org/drawingml/2006/table">
            <a:tbl>
              <a:tblPr>
                <a:noFill/>
                <a:tableStyleId>{6B1C7D19-FE8B-40DB-B740-7661BBF1F48A}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duration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service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flag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1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dst_host_srv_rerror_rate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90" name="Google Shape;1690;p78"/>
          <p:cNvSpPr/>
          <p:nvPr/>
        </p:nvSpPr>
        <p:spPr>
          <a:xfrm>
            <a:off x="1577836" y="1990972"/>
            <a:ext cx="15612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Journal Entry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78"/>
          <p:cNvSpPr/>
          <p:nvPr/>
        </p:nvSpPr>
        <p:spPr>
          <a:xfrm>
            <a:off x="4398300" y="2955000"/>
            <a:ext cx="2001300" cy="12084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</a:t>
            </a:r>
            <a:endParaRPr/>
          </a:p>
        </p:txBody>
      </p:sp>
      <p:cxnSp>
        <p:nvCxnSpPr>
          <p:cNvPr id="1692" name="Google Shape;1692;p78"/>
          <p:cNvCxnSpPr>
            <a:endCxn id="1691" idx="1"/>
          </p:cNvCxnSpPr>
          <p:nvPr/>
        </p:nvCxnSpPr>
        <p:spPr>
          <a:xfrm rot="10800000" flipH="1">
            <a:off x="3171000" y="3559200"/>
            <a:ext cx="12273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693" name="Google Shape;1693;p78"/>
          <p:cNvGraphicFramePr/>
          <p:nvPr/>
        </p:nvGraphicFramePr>
        <p:xfrm>
          <a:off x="7440424" y="2467299"/>
          <a:ext cx="1548975" cy="2316550"/>
        </p:xfrm>
        <a:graphic>
          <a:graphicData uri="http://schemas.openxmlformats.org/drawingml/2006/table">
            <a:tbl>
              <a:tblPr>
                <a:noFill/>
                <a:tableStyleId>{6B1C7D19-FE8B-40DB-B740-7661BBF1F48A}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duration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service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flag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1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dst_host_srv_rerror_rate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94" name="Google Shape;1694;p78"/>
          <p:cNvSpPr/>
          <p:nvPr/>
        </p:nvSpPr>
        <p:spPr>
          <a:xfrm>
            <a:off x="7434312" y="1990972"/>
            <a:ext cx="15612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Journal Entry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5" name="Google Shape;1695;p78"/>
          <p:cNvCxnSpPr>
            <a:stCxn id="1691" idx="3"/>
          </p:cNvCxnSpPr>
          <p:nvPr/>
        </p:nvCxnSpPr>
        <p:spPr>
          <a:xfrm>
            <a:off x="6399600" y="3559200"/>
            <a:ext cx="103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6" name="Google Shape;1696;p78"/>
          <p:cNvSpPr txBox="1"/>
          <p:nvPr/>
        </p:nvSpPr>
        <p:spPr>
          <a:xfrm>
            <a:off x="4446675" y="2421050"/>
            <a:ext cx="24549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Generate Fake Sample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7" name="Google Shape;1697;p78"/>
          <p:cNvSpPr txBox="1"/>
          <p:nvPr/>
        </p:nvSpPr>
        <p:spPr>
          <a:xfrm>
            <a:off x="7353263" y="4905275"/>
            <a:ext cx="183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Meaningless Output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8" name="Google Shape;1698;p78"/>
          <p:cNvSpPr txBox="1"/>
          <p:nvPr/>
        </p:nvSpPr>
        <p:spPr>
          <a:xfrm>
            <a:off x="4446675" y="1181300"/>
            <a:ext cx="24549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STEP 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7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THE GAN</a:t>
            </a:r>
            <a:endParaRPr/>
          </a:p>
        </p:txBody>
      </p:sp>
      <p:sp>
        <p:nvSpPr>
          <p:cNvPr id="1704" name="Google Shape;1704;p79"/>
          <p:cNvSpPr/>
          <p:nvPr/>
        </p:nvSpPr>
        <p:spPr>
          <a:xfrm>
            <a:off x="4543300" y="2869275"/>
            <a:ext cx="2001300" cy="1208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Discriminator</a:t>
            </a:r>
            <a:endParaRPr/>
          </a:p>
        </p:txBody>
      </p:sp>
      <p:graphicFrame>
        <p:nvGraphicFramePr>
          <p:cNvPr id="1705" name="Google Shape;1705;p79"/>
          <p:cNvGraphicFramePr/>
          <p:nvPr/>
        </p:nvGraphicFramePr>
        <p:xfrm>
          <a:off x="539149" y="1192449"/>
          <a:ext cx="1548975" cy="2316550"/>
        </p:xfrm>
        <a:graphic>
          <a:graphicData uri="http://schemas.openxmlformats.org/drawingml/2006/table">
            <a:tbl>
              <a:tblPr>
                <a:noFill/>
                <a:tableStyleId>{6B1C7D19-FE8B-40DB-B740-7661BBF1F48A}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duration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service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flag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1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dst_host_srv_rerror_rate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####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6" name="Google Shape;1706;p79"/>
          <p:cNvSpPr/>
          <p:nvPr/>
        </p:nvSpPr>
        <p:spPr>
          <a:xfrm>
            <a:off x="7376500" y="3266475"/>
            <a:ext cx="638100" cy="4140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Score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07" name="Google Shape;1707;p79"/>
          <p:cNvGraphicFramePr/>
          <p:nvPr/>
        </p:nvGraphicFramePr>
        <p:xfrm>
          <a:off x="539139" y="3589972"/>
          <a:ext cx="1548975" cy="2316550"/>
        </p:xfrm>
        <a:graphic>
          <a:graphicData uri="http://schemas.openxmlformats.org/drawingml/2006/table">
            <a:tbl>
              <a:tblPr>
                <a:noFill/>
                <a:tableStyleId>{6B1C7D19-FE8B-40DB-B740-7661BBF1F48A}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duration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0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215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service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http (1)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flag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SF (1)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215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1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dst_host_srv_rerror_rate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0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708" name="Google Shape;1708;p79"/>
          <p:cNvCxnSpPr>
            <a:endCxn id="1704" idx="1"/>
          </p:cNvCxnSpPr>
          <p:nvPr/>
        </p:nvCxnSpPr>
        <p:spPr>
          <a:xfrm>
            <a:off x="2068900" y="2161575"/>
            <a:ext cx="2474400" cy="1311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9" name="Google Shape;1709;p79"/>
          <p:cNvCxnSpPr>
            <a:endCxn id="1704" idx="1"/>
          </p:cNvCxnSpPr>
          <p:nvPr/>
        </p:nvCxnSpPr>
        <p:spPr>
          <a:xfrm rot="10800000" flipH="1">
            <a:off x="2088400" y="3473475"/>
            <a:ext cx="2454900" cy="1356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0" name="Google Shape;1710;p79"/>
          <p:cNvSpPr txBox="1"/>
          <p:nvPr/>
        </p:nvSpPr>
        <p:spPr>
          <a:xfrm rot="-5400000">
            <a:off x="-328525" y="2168250"/>
            <a:ext cx="12132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rebuchet MS"/>
                <a:ea typeface="Trebuchet MS"/>
                <a:cs typeface="Trebuchet MS"/>
                <a:sym typeface="Trebuchet MS"/>
              </a:rPr>
              <a:t>Generator Output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1" name="Google Shape;1711;p79"/>
          <p:cNvSpPr txBox="1"/>
          <p:nvPr/>
        </p:nvSpPr>
        <p:spPr>
          <a:xfrm rot="-5400000">
            <a:off x="-328525" y="4495875"/>
            <a:ext cx="12132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rebuchet MS"/>
                <a:ea typeface="Trebuchet MS"/>
                <a:cs typeface="Trebuchet MS"/>
                <a:sym typeface="Trebuchet MS"/>
              </a:rPr>
              <a:t>Real Data Sample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12" name="Google Shape;1712;p79"/>
          <p:cNvCxnSpPr>
            <a:stCxn id="1704" idx="3"/>
            <a:endCxn id="1706" idx="1"/>
          </p:cNvCxnSpPr>
          <p:nvPr/>
        </p:nvCxnSpPr>
        <p:spPr>
          <a:xfrm>
            <a:off x="6544600" y="3473475"/>
            <a:ext cx="8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3" name="Google Shape;1713;p79"/>
          <p:cNvSpPr/>
          <p:nvPr/>
        </p:nvSpPr>
        <p:spPr>
          <a:xfrm>
            <a:off x="8846500" y="3003175"/>
            <a:ext cx="638100" cy="4140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79"/>
          <p:cNvSpPr/>
          <p:nvPr/>
        </p:nvSpPr>
        <p:spPr>
          <a:xfrm>
            <a:off x="8846500" y="3417175"/>
            <a:ext cx="638100" cy="414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79"/>
          <p:cNvSpPr/>
          <p:nvPr/>
        </p:nvSpPr>
        <p:spPr>
          <a:xfrm>
            <a:off x="6980100" y="2316200"/>
            <a:ext cx="2890800" cy="231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79"/>
          <p:cNvSpPr/>
          <p:nvPr/>
        </p:nvSpPr>
        <p:spPr>
          <a:xfrm>
            <a:off x="8304575" y="3350650"/>
            <a:ext cx="3552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</a:t>
            </a:r>
            <a:endParaRPr/>
          </a:p>
        </p:txBody>
      </p:sp>
      <p:cxnSp>
        <p:nvCxnSpPr>
          <p:cNvPr id="1717" name="Google Shape;1717;p79"/>
          <p:cNvCxnSpPr>
            <a:cxnSpLocks/>
            <a:stCxn id="1715" idx="3"/>
          </p:cNvCxnSpPr>
          <p:nvPr/>
        </p:nvCxnSpPr>
        <p:spPr>
          <a:xfrm flipH="1">
            <a:off x="5495636" y="3474500"/>
            <a:ext cx="4375264" cy="1355275"/>
          </a:xfrm>
          <a:prstGeom prst="bentConnector3">
            <a:avLst>
              <a:gd name="adj1" fmla="val -52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8" name="Google Shape;1718;p79"/>
          <p:cNvSpPr txBox="1"/>
          <p:nvPr/>
        </p:nvSpPr>
        <p:spPr>
          <a:xfrm>
            <a:off x="7432375" y="5245425"/>
            <a:ext cx="24549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Error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9" name="Google Shape;1719;p79"/>
          <p:cNvSpPr txBox="1"/>
          <p:nvPr/>
        </p:nvSpPr>
        <p:spPr>
          <a:xfrm>
            <a:off x="4446675" y="1181300"/>
            <a:ext cx="24549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STEP 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0" name="Google Shape;1720;p79"/>
          <p:cNvSpPr txBox="1"/>
          <p:nvPr/>
        </p:nvSpPr>
        <p:spPr>
          <a:xfrm>
            <a:off x="4316500" y="2411700"/>
            <a:ext cx="24549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Tune Discriminator Weights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2F66D4-79EC-7241-9369-A26CA84A7457}"/>
              </a:ext>
            </a:extLst>
          </p:cNvPr>
          <p:cNvCxnSpPr>
            <a:cxnSpLocks/>
          </p:cNvCxnSpPr>
          <p:nvPr/>
        </p:nvCxnSpPr>
        <p:spPr>
          <a:xfrm flipV="1">
            <a:off x="5495636" y="4201525"/>
            <a:ext cx="0" cy="628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80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THE GAN</a:t>
            </a:r>
            <a:endParaRPr/>
          </a:p>
        </p:txBody>
      </p:sp>
      <p:sp>
        <p:nvSpPr>
          <p:cNvPr id="1726" name="Google Shape;1726;p80"/>
          <p:cNvSpPr txBox="1"/>
          <p:nvPr/>
        </p:nvSpPr>
        <p:spPr>
          <a:xfrm>
            <a:off x="4446675" y="1181300"/>
            <a:ext cx="24549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STEP 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27" name="Google Shape;17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3800"/>
            <a:ext cx="10658309" cy="4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8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THE GAN</a:t>
            </a:r>
            <a:endParaRPr/>
          </a:p>
        </p:txBody>
      </p:sp>
      <p:graphicFrame>
        <p:nvGraphicFramePr>
          <p:cNvPr id="1733" name="Google Shape;1733;p81"/>
          <p:cNvGraphicFramePr/>
          <p:nvPr/>
        </p:nvGraphicFramePr>
        <p:xfrm>
          <a:off x="1583949" y="2467299"/>
          <a:ext cx="1548975" cy="2316550"/>
        </p:xfrm>
        <a:graphic>
          <a:graphicData uri="http://schemas.openxmlformats.org/drawingml/2006/table">
            <a:tbl>
              <a:tblPr>
                <a:noFill/>
                <a:tableStyleId>{6B1C7D19-FE8B-40DB-B740-7661BBF1F48A}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duration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service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flag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1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dst_host_srv_rerror_rate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%%%%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4" name="Google Shape;1734;p81"/>
          <p:cNvSpPr/>
          <p:nvPr/>
        </p:nvSpPr>
        <p:spPr>
          <a:xfrm>
            <a:off x="1577836" y="1990972"/>
            <a:ext cx="15612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Journal Entry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81"/>
          <p:cNvSpPr/>
          <p:nvPr/>
        </p:nvSpPr>
        <p:spPr>
          <a:xfrm>
            <a:off x="4398300" y="2955000"/>
            <a:ext cx="2001300" cy="12084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</a:t>
            </a:r>
            <a:endParaRPr/>
          </a:p>
        </p:txBody>
      </p:sp>
      <p:cxnSp>
        <p:nvCxnSpPr>
          <p:cNvPr id="1736" name="Google Shape;1736;p81"/>
          <p:cNvCxnSpPr>
            <a:endCxn id="1735" idx="1"/>
          </p:cNvCxnSpPr>
          <p:nvPr/>
        </p:nvCxnSpPr>
        <p:spPr>
          <a:xfrm rot="10800000" flipH="1">
            <a:off x="3171000" y="3559200"/>
            <a:ext cx="12273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7" name="Google Shape;1737;p81"/>
          <p:cNvSpPr/>
          <p:nvPr/>
        </p:nvSpPr>
        <p:spPr>
          <a:xfrm>
            <a:off x="7434312" y="1990972"/>
            <a:ext cx="15612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Journal Entry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8" name="Google Shape;1738;p81"/>
          <p:cNvCxnSpPr>
            <a:stCxn id="1735" idx="3"/>
          </p:cNvCxnSpPr>
          <p:nvPr/>
        </p:nvCxnSpPr>
        <p:spPr>
          <a:xfrm>
            <a:off x="6399600" y="3559200"/>
            <a:ext cx="103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9" name="Google Shape;1739;p81"/>
          <p:cNvSpPr txBox="1"/>
          <p:nvPr/>
        </p:nvSpPr>
        <p:spPr>
          <a:xfrm>
            <a:off x="4446675" y="2421050"/>
            <a:ext cx="24549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Generate Fake Sample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0" name="Google Shape;1740;p81"/>
          <p:cNvSpPr txBox="1"/>
          <p:nvPr/>
        </p:nvSpPr>
        <p:spPr>
          <a:xfrm>
            <a:off x="7440388" y="4841875"/>
            <a:ext cx="183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Meaningful Output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1" name="Google Shape;1741;p81"/>
          <p:cNvSpPr txBox="1"/>
          <p:nvPr/>
        </p:nvSpPr>
        <p:spPr>
          <a:xfrm>
            <a:off x="4446675" y="1181300"/>
            <a:ext cx="24549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BACK TO STEP 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742" name="Google Shape;1742;p81"/>
          <p:cNvGraphicFramePr/>
          <p:nvPr/>
        </p:nvGraphicFramePr>
        <p:xfrm>
          <a:off x="7440401" y="2467297"/>
          <a:ext cx="1548975" cy="2316550"/>
        </p:xfrm>
        <a:graphic>
          <a:graphicData uri="http://schemas.openxmlformats.org/drawingml/2006/table">
            <a:tbl>
              <a:tblPr>
                <a:noFill/>
                <a:tableStyleId>{6B1C7D19-FE8B-40DB-B740-7661BBF1F48A}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duration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0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215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service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http (1)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flag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SF (1)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src_bytes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215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1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2"/>
                          </a:solidFill>
                        </a:rPr>
                        <a:t>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dst_host_srv_rerror_rate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0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4063</TotalTime>
  <Words>454</Words>
  <Application>Microsoft Office PowerPoint</Application>
  <PresentationFormat>Custom</PresentationFormat>
  <Paragraphs>183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Arial</vt:lpstr>
      <vt:lpstr>Pacifico</vt:lpstr>
      <vt:lpstr>Trebuchet MS</vt:lpstr>
      <vt:lpstr>Noto Sans Symbols</vt:lpstr>
      <vt:lpstr>Title &amp; Bullet</vt:lpstr>
      <vt:lpstr>SHORT RECAP</vt:lpstr>
      <vt:lpstr> LAB 3  WHAT IF YOU HAD NO IDEA WHAT YOUR ANOMALIES ARE GOING TO LOOK LIKE?  </vt:lpstr>
      <vt:lpstr> LAB 3  (OR) YOUR DATA DOES NOT FOLLOW A GAUSSIAN DISTRIBUTION?  </vt:lpstr>
      <vt:lpstr>GENERATIVE ADVERSARIAL NETWORKS</vt:lpstr>
      <vt:lpstr>GAN APPLICATIONS</vt:lpstr>
      <vt:lpstr>TRAINING THE GAN</vt:lpstr>
      <vt:lpstr>TRAINING THE GAN</vt:lpstr>
      <vt:lpstr>TRAINING THE GAN</vt:lpstr>
      <vt:lpstr>TRAINING THE GAN</vt:lpstr>
      <vt:lpstr>ANOMALY DETECTION</vt:lpstr>
      <vt:lpstr>ANOMALY DETECTION</vt:lpstr>
      <vt:lpstr>LAB 3 WALKTHROUGH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DLI TELECOM ANOMALY DETECTION</dc:title>
  <cp:lastModifiedBy>Ananth Sankarasubramanian</cp:lastModifiedBy>
  <cp:revision>26</cp:revision>
  <dcterms:modified xsi:type="dcterms:W3CDTF">2020-09-26T04:36:13Z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ananths@nvidia.com</vt:lpwstr>
  </property>
  <property fmtid="{D5CDD505-2E9C-101B-9397-08002B2CF9AE}" pid="5" name="MSIP_Label_6b558183-044c-4105-8d9c-cea02a2a3d86_SetDate">
    <vt:lpwstr>2020-09-26T04:35:54.3818211Z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ActionId">
    <vt:lpwstr>d74b2c96-2207-488e-9296-f31228fc07a3</vt:lpwstr>
  </property>
  <property fmtid="{D5CDD505-2E9C-101B-9397-08002B2CF9AE}" pid="9" name="MSIP_Label_6b558183-044c-4105-8d9c-cea02a2a3d86_Extended_MSFT_Method">
    <vt:lpwstr>Automatic</vt:lpwstr>
  </property>
  <property fmtid="{D5CDD505-2E9C-101B-9397-08002B2CF9AE}" pid="10" name="Sensitivity">
    <vt:lpwstr>Unrestricted</vt:lpwstr>
  </property>
</Properties>
</file>